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</p:sldMasterIdLst>
  <p:notesMasterIdLst>
    <p:notesMasterId r:id="rId11"/>
  </p:notesMasterIdLst>
  <p:sldIdLst>
    <p:sldId id="256" r:id="rId2"/>
    <p:sldId id="266" r:id="rId3"/>
    <p:sldId id="268" r:id="rId4"/>
    <p:sldId id="264" r:id="rId5"/>
    <p:sldId id="269" r:id="rId6"/>
    <p:sldId id="270" r:id="rId7"/>
    <p:sldId id="265" r:id="rId8"/>
    <p:sldId id="272" r:id="rId9"/>
    <p:sldId id="271" r:id="rId10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864" y="-5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1974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585EC7-E0A5-49BB-9B39-249E33505E0C}" type="datetimeFigureOut">
              <a:rPr lang="pt-PT" smtClean="0"/>
              <a:pPr/>
              <a:t>02-07-2012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A9AB5E-181A-4196-B6B5-6CDF3242D10F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237782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9AB5E-181A-4196-B6B5-6CDF3242D10F}" type="slidenum">
              <a:rPr lang="pt-PT" smtClean="0"/>
              <a:pPr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130097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9AB5E-181A-4196-B6B5-6CDF3242D10F}" type="slidenum">
              <a:rPr lang="pt-PT" smtClean="0"/>
              <a:pPr/>
              <a:t>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69084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9AB5E-181A-4196-B6B5-6CDF3242D10F}" type="slidenum">
              <a:rPr lang="pt-PT" smtClean="0"/>
              <a:pPr/>
              <a:t>9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34370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www.vilaboadegoias.com.br/profissoes/fotos/pedagogia-fotos-pedagogo-imagens.jpg"/>
          <p:cNvPicPr>
            <a:picLocks noChangeAspect="1" noChangeArrowheads="1"/>
          </p:cNvPicPr>
          <p:nvPr userDrawn="1"/>
        </p:nvPicPr>
        <p:blipFill rotWithShape="1"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79" t="28877" r="29436" b="1949"/>
          <a:stretch/>
        </p:blipFill>
        <p:spPr bwMode="auto">
          <a:xfrm>
            <a:off x="0" y="-925"/>
            <a:ext cx="9144000" cy="68589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softEdge rad="112500"/>
          </a:effectLst>
        </p:spPr>
      </p:pic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rgbClr val="92D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pt-PT" smtClean="0"/>
              <a:t>Faça clique para editar o estilo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F37EC-F46C-4AAA-A14C-0111E149E950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8D04C-C9B1-424A-A87D-9E1324A4A537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0C251-F658-4951-81FE-113313F9ED29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CD723-7076-41F5-8370-8EACC2417670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rgbClr val="92D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pt-PT" smtClean="0"/>
              <a:t>Clique para editar os estilos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49AD9-7597-49F6-B79E-24BB635F2124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1F311-1A53-4F44-A8B1-2891A6F76B99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pt-PT" smtClean="0"/>
              <a:t>Clique para editar os estilos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pt-PT" smtClean="0"/>
              <a:t>Clique para editar os estilos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203F-8BA6-4B8A-A0AE-807B4DC383A3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6F996-0EA7-428A-9F8F-4B07CBB67571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F2DAD-2D85-408D-B513-C813FB3FDB86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rgbClr val="92D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C9B82-ED70-4B02-9392-13F8A4FD001F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5F8B7FA-8BBD-47E2-8E48-90BFBBB5BDC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rgbClr val="92D050">
              <a:alpha val="80000"/>
            </a:srgb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pt-PT" smtClean="0"/>
              <a:t>Clique no ícone para adicionar uma imagem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rgbClr val="92D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08708-D084-4607-BAB4-7FD08FD25329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www.vilaboadegoias.com.br/profissoes/fotos/pedagogia-fotos-pedagogo-imagens.jpg"/>
          <p:cNvPicPr>
            <a:picLocks noChangeAspect="1" noChangeArrowheads="1"/>
          </p:cNvPicPr>
          <p:nvPr userDrawn="1"/>
        </p:nvPicPr>
        <p:blipFill rotWithShape="1">
          <a:blip r:embed="rId1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58" t="26928" r="5545" b="1"/>
          <a:stretch/>
        </p:blipFill>
        <p:spPr bwMode="auto">
          <a:xfrm>
            <a:off x="-2382" y="1"/>
            <a:ext cx="9146382" cy="505129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softEdge rad="112500"/>
          </a:effectLst>
        </p:spPr>
      </p:pic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rgbClr val="92D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-2382" y="0"/>
            <a:ext cx="9146382" cy="914400"/>
          </a:xfrm>
          <a:prstGeom prst="rect">
            <a:avLst/>
          </a:prstGeom>
          <a:solidFill>
            <a:schemeClr val="accent4"/>
          </a:solidFill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t-PT" dirty="0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637472" cy="369652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275A0FBD-68F6-4053-B021-14739A3EC76A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75F8B7FA-8BBD-47E2-8E48-90BFBBB5BDC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accent4">
              <a:lumMod val="20000"/>
              <a:lumOff val="8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 rot="19140000">
            <a:off x="817886" y="1673422"/>
            <a:ext cx="5648623" cy="1204306"/>
          </a:xfrm>
          <a:solidFill>
            <a:schemeClr val="accent4"/>
          </a:solidFill>
        </p:spPr>
        <p:txBody>
          <a:bodyPr/>
          <a:lstStyle/>
          <a:p>
            <a:r>
              <a:rPr lang="pt-PT" sz="3600" dirty="0" smtClean="0"/>
              <a:t>Acordo Ortográfico</a:t>
            </a:r>
            <a:endParaRPr lang="pt-PT" sz="3600" dirty="0"/>
          </a:p>
        </p:txBody>
      </p:sp>
      <p:sp>
        <p:nvSpPr>
          <p:cNvPr id="6" name="Subtítulo 5"/>
          <p:cNvSpPr>
            <a:spLocks noGrp="1"/>
          </p:cNvSpPr>
          <p:nvPr>
            <p:ph type="subTitle" idx="1"/>
          </p:nvPr>
        </p:nvSpPr>
        <p:spPr>
          <a:ln>
            <a:solidFill>
              <a:schemeClr val="accent3"/>
            </a:solidFill>
          </a:ln>
        </p:spPr>
        <p:txBody>
          <a:bodyPr/>
          <a:lstStyle/>
          <a:p>
            <a:r>
              <a:rPr lang="pt-PT" dirty="0" smtClean="0"/>
              <a:t>Novas regras</a:t>
            </a:r>
            <a:endParaRPr lang="pt-PT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pt-PT" dirty="0" smtClean="0"/>
              <a:t>Índice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39552" y="1412776"/>
            <a:ext cx="8229600" cy="4525963"/>
          </a:xfrm>
        </p:spPr>
        <p:txBody>
          <a:bodyPr>
            <a:normAutofit/>
          </a:bodyPr>
          <a:lstStyle/>
          <a:p>
            <a:pPr marL="0" indent="0"/>
            <a:r>
              <a:rPr lang="pt-PT" sz="1800" dirty="0" smtClean="0"/>
              <a:t>    </a:t>
            </a:r>
            <a:r>
              <a:rPr lang="pt-PT" sz="2800" dirty="0" smtClean="0">
                <a:latin typeface="Calibri" pitchFamily="34" charset="0"/>
                <a:cs typeface="Calibri" pitchFamily="34" charset="0"/>
              </a:rPr>
              <a:t>Alfabeto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PT" sz="2800" dirty="0" smtClean="0">
                <a:latin typeface="Calibri" pitchFamily="34" charset="0"/>
                <a:cs typeface="Calibri" pitchFamily="34" charset="0"/>
              </a:rPr>
              <a:t>Consoantes não pronunciadas</a:t>
            </a:r>
          </a:p>
          <a:p>
            <a:pPr>
              <a:buFont typeface="Arial" pitchFamily="34" charset="0"/>
              <a:buChar char="•"/>
            </a:pPr>
            <a:r>
              <a:rPr lang="pt-PT" sz="2800" dirty="0" smtClean="0">
                <a:latin typeface="Calibri" pitchFamily="34" charset="0"/>
                <a:cs typeface="Calibri" pitchFamily="34" charset="0"/>
              </a:rPr>
              <a:t>Letras maiúsculas e letras minúsculas</a:t>
            </a:r>
          </a:p>
          <a:p>
            <a:pPr>
              <a:buFont typeface="Arial" pitchFamily="34" charset="0"/>
              <a:buChar char="•"/>
            </a:pPr>
            <a:r>
              <a:rPr lang="pt-PT" sz="2800" dirty="0" smtClean="0">
                <a:latin typeface="Calibri" pitchFamily="34" charset="0"/>
                <a:cs typeface="Calibri" pitchFamily="34" charset="0"/>
              </a:rPr>
              <a:t>Acentuação gráfica</a:t>
            </a:r>
          </a:p>
          <a:p>
            <a:pPr>
              <a:buFont typeface="Arial" pitchFamily="34" charset="0"/>
              <a:buChar char="•"/>
            </a:pPr>
            <a:r>
              <a:rPr lang="pt-PT" sz="2800" dirty="0" smtClean="0">
                <a:latin typeface="Calibri" pitchFamily="34" charset="0"/>
                <a:cs typeface="Calibri" pitchFamily="34" charset="0"/>
              </a:rPr>
              <a:t>Onde aprender mais</a:t>
            </a:r>
            <a:endParaRPr lang="pt-PT" sz="2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2784-30F0-4EC8-B3DD-C49476AE5719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dirty="0" smtClean="0"/>
              <a:t>"Aprender para ensinar“</a:t>
            </a:r>
          </a:p>
          <a:p>
            <a:r>
              <a:rPr lang="pt-PT" dirty="0" smtClean="0"/>
              <a:t>Ana Paula Coutinho e Julieta Januário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2</a:t>
            </a:fld>
            <a:endParaRPr lang="pt-PT"/>
          </a:p>
        </p:txBody>
      </p:sp>
      <p:pic>
        <p:nvPicPr>
          <p:cNvPr id="7" name="Picture 2" descr="http://4.bp.blogspot.com/-YclC4XY7wRk/Twc1ePoFZ3I/AAAAAAAAFWA/W2YLxTMZxLg/s1600/ortografia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7302">
            <a:off x="6409244" y="3564070"/>
            <a:ext cx="1774611" cy="1703627"/>
          </a:xfrm>
          <a:prstGeom prst="roundRect">
            <a:avLst>
              <a:gd name="adj" fmla="val 8594"/>
            </a:avLst>
          </a:prstGeom>
          <a:solidFill>
            <a:srgbClr val="FF0000"/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128822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 O Alfabeto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>
              <a:buFont typeface="Arial" pitchFamily="34" charset="0"/>
              <a:buChar char="•"/>
            </a:pPr>
            <a:endParaRPr lang="pt-PT" sz="2000" dirty="0" smtClean="0"/>
          </a:p>
          <a:p>
            <a:pPr>
              <a:buFont typeface="Arial" pitchFamily="34" charset="0"/>
              <a:buChar char="•"/>
            </a:pPr>
            <a:r>
              <a:rPr lang="pt-PT" sz="2000" dirty="0" smtClean="0"/>
              <a:t>Com </a:t>
            </a:r>
            <a:r>
              <a:rPr lang="pt-PT" sz="2000" dirty="0"/>
              <a:t>a inclusão das letras </a:t>
            </a:r>
            <a:r>
              <a:rPr lang="pt-PT" sz="2000" dirty="0">
                <a:solidFill>
                  <a:schemeClr val="accent4"/>
                </a:solidFill>
              </a:rPr>
              <a:t>K</a:t>
            </a:r>
            <a:r>
              <a:rPr lang="pt-PT" sz="2000" dirty="0">
                <a:solidFill>
                  <a:schemeClr val="accent2"/>
                </a:solidFill>
              </a:rPr>
              <a:t>,</a:t>
            </a:r>
            <a:r>
              <a:rPr lang="pt-PT" sz="2000" dirty="0"/>
              <a:t> </a:t>
            </a:r>
            <a:r>
              <a:rPr lang="pt-PT" sz="2000" dirty="0">
                <a:solidFill>
                  <a:schemeClr val="accent2">
                    <a:lumMod val="75000"/>
                  </a:schemeClr>
                </a:solidFill>
              </a:rPr>
              <a:t>Y</a:t>
            </a:r>
            <a:r>
              <a:rPr lang="pt-PT" sz="2000" dirty="0"/>
              <a:t> </a:t>
            </a:r>
            <a:r>
              <a:rPr lang="pt-PT" sz="2000"/>
              <a:t>e </a:t>
            </a:r>
            <a:r>
              <a:rPr lang="pt-PT" sz="2000" smtClean="0">
                <a:solidFill>
                  <a:srgbClr val="92D050"/>
                </a:solidFill>
              </a:rPr>
              <a:t>W,  </a:t>
            </a:r>
            <a:r>
              <a:rPr lang="pt-PT" sz="2000" dirty="0"/>
              <a:t>o alfabeto português passa a </a:t>
            </a:r>
          </a:p>
          <a:p>
            <a:pPr marL="0" indent="0"/>
            <a:r>
              <a:rPr lang="pt-PT" sz="2000" dirty="0" smtClean="0"/>
              <a:t>       ter </a:t>
            </a:r>
            <a:r>
              <a:rPr lang="pt-PT" sz="2000" dirty="0"/>
              <a:t>26 letras</a:t>
            </a:r>
            <a:r>
              <a:rPr lang="pt-PT" sz="2000" dirty="0" smtClean="0"/>
              <a:t>.</a:t>
            </a:r>
          </a:p>
          <a:p>
            <a:pPr marL="0" indent="0"/>
            <a:endParaRPr lang="pt-PT" sz="2000" dirty="0"/>
          </a:p>
          <a:p>
            <a:pPr>
              <a:buFont typeface="Arial" pitchFamily="34" charset="0"/>
              <a:buChar char="•"/>
            </a:pPr>
            <a:r>
              <a:rPr lang="pt-PT" sz="2000" dirty="0" smtClean="0"/>
              <a:t>  As </a:t>
            </a:r>
            <a:r>
              <a:rPr lang="pt-PT" sz="2000" dirty="0"/>
              <a:t>letras K. W e Y empregam – se nos casos </a:t>
            </a:r>
            <a:r>
              <a:rPr lang="pt-PT" sz="2000" dirty="0" smtClean="0"/>
              <a:t>seguintes :</a:t>
            </a:r>
            <a:endParaRPr lang="pt-PT" sz="2000" dirty="0"/>
          </a:p>
          <a:p>
            <a:pPr marL="0" indent="0"/>
            <a:endParaRPr lang="pt-PT" sz="2000" dirty="0"/>
          </a:p>
          <a:p>
            <a:pPr marL="0" indent="0"/>
            <a:r>
              <a:rPr lang="pt-PT" sz="2000" dirty="0" smtClean="0"/>
              <a:t>  _ Na </a:t>
            </a:r>
            <a:r>
              <a:rPr lang="pt-PT" sz="2000" dirty="0"/>
              <a:t>escrita de palavras estrangeiras de uso corrente.</a:t>
            </a:r>
          </a:p>
          <a:p>
            <a:pPr>
              <a:buFont typeface="Arial" pitchFamily="34" charset="0"/>
              <a:buChar char="•"/>
            </a:pPr>
            <a:endParaRPr lang="pt-PT" sz="2000" dirty="0" smtClean="0"/>
          </a:p>
          <a:p>
            <a:pPr marL="0" indent="0"/>
            <a:r>
              <a:rPr lang="pt-PT" sz="2000" dirty="0" smtClean="0"/>
              <a:t>  _ Em </a:t>
            </a:r>
            <a:r>
              <a:rPr lang="pt-PT" sz="2000" dirty="0"/>
              <a:t>nomes de pessoas ou de personagens de origem estrangeira.</a:t>
            </a:r>
          </a:p>
          <a:p>
            <a:pPr>
              <a:buFont typeface="Arial" pitchFamily="34" charset="0"/>
              <a:buChar char="•"/>
            </a:pPr>
            <a:endParaRPr lang="pt-PT" dirty="0"/>
          </a:p>
          <a:p>
            <a:pPr marL="285750" indent="-285750">
              <a:buFont typeface="Arial" pitchFamily="34" charset="0"/>
              <a:buChar char="•"/>
            </a:pPr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CD723-7076-41F5-8370-8EACC2417670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40804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 O Alfabeto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CD723-7076-41F5-8370-8EACC2417670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4</a:t>
            </a:fld>
            <a:endParaRPr lang="pt-PT"/>
          </a:p>
        </p:txBody>
      </p:sp>
      <p:sp>
        <p:nvSpPr>
          <p:cNvPr id="10" name="Marcador de Posição de Conteúdo 2"/>
          <p:cNvSpPr>
            <a:spLocks noGrp="1"/>
          </p:cNvSpPr>
          <p:nvPr>
            <p:ph idx="1"/>
          </p:nvPr>
        </p:nvSpPr>
        <p:spPr>
          <a:xfrm>
            <a:off x="539552" y="1340768"/>
            <a:ext cx="7920880" cy="2592288"/>
          </a:xfrm>
        </p:spPr>
        <p:txBody>
          <a:bodyPr>
            <a:normAutofit fontScale="92500" lnSpcReduction="10000"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pt-PT" dirty="0" smtClean="0"/>
              <a:t>    </a:t>
            </a:r>
            <a:r>
              <a:rPr lang="pt-PT" sz="3200" dirty="0" smtClean="0"/>
              <a:t> </a:t>
            </a:r>
            <a:r>
              <a:rPr lang="pt-PT" sz="3600" dirty="0" smtClean="0"/>
              <a:t>Em nomes de certas localidades, de cidades ou de países</a:t>
            </a:r>
            <a:r>
              <a:rPr lang="pt-PT" dirty="0" smtClean="0"/>
              <a:t>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pt-PT" sz="3200" dirty="0" smtClean="0"/>
              <a:t>Em siglas, símbolos e unidades de medida.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pt-PT" sz="3200" dirty="0" smtClean="0"/>
              <a:t>Em nomes que designam unidades    </a:t>
            </a:r>
          </a:p>
          <a:p>
            <a:pPr marL="0" indent="0">
              <a:buNone/>
            </a:pPr>
            <a:r>
              <a:rPr lang="pt-PT" sz="3200" dirty="0" smtClean="0"/>
              <a:t>    monetárias.</a:t>
            </a:r>
            <a:endParaRPr lang="pt-PT" sz="3200" dirty="0"/>
          </a:p>
        </p:txBody>
      </p:sp>
    </p:spTree>
    <p:extLst>
      <p:ext uri="{BB962C8B-B14F-4D97-AF65-F5344CB8AC3E}">
        <p14:creationId xmlns:p14="http://schemas.microsoft.com/office/powerpoint/2010/main" val="22715541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F2DAD-2D85-408D-B513-C813FB3FDB86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5</a:t>
            </a:fld>
            <a:endParaRPr lang="pt-PT"/>
          </a:p>
        </p:txBody>
      </p:sp>
      <p:sp>
        <p:nvSpPr>
          <p:cNvPr id="6" name="Marcador de Posição de Conteúdo 2"/>
          <p:cNvSpPr txBox="1">
            <a:spLocks/>
          </p:cNvSpPr>
          <p:nvPr/>
        </p:nvSpPr>
        <p:spPr>
          <a:xfrm>
            <a:off x="539552" y="764704"/>
            <a:ext cx="8229600" cy="4813995"/>
          </a:xfrm>
          <a:prstGeom prst="rect">
            <a:avLst/>
          </a:prstGeom>
          <a:ln>
            <a:solidFill>
              <a:srgbClr val="9BBB59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2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As letras </a:t>
            </a:r>
            <a:r>
              <a:rPr kumimoji="0" lang="pt-PT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</a:t>
            </a:r>
            <a:r>
              <a:rPr kumimoji="0" lang="pt-PT" sz="2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e </a:t>
            </a:r>
            <a:r>
              <a:rPr kumimoji="0" lang="pt-PT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  <a:r>
              <a:rPr kumimoji="0" lang="pt-PT" sz="2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não se escrevem nas palavras em que não são pronunciadas.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2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 letra </a:t>
            </a:r>
            <a:r>
              <a:rPr kumimoji="0" lang="pt-PT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  <a:r>
              <a:rPr kumimoji="0" lang="pt-PT" sz="2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escreve – se quando é pronunciada.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2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 letra </a:t>
            </a:r>
            <a:r>
              <a:rPr kumimoji="0" lang="pt-PT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</a:t>
            </a:r>
            <a:r>
              <a:rPr kumimoji="0" lang="pt-PT" sz="2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escreve – se quando é pronunciada.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2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Sempre que na sequência –</a:t>
            </a:r>
            <a:r>
              <a:rPr kumimoji="0" lang="pt-PT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mpt</a:t>
            </a:r>
            <a:r>
              <a:rPr kumimoji="0" lang="pt-PT" sz="2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se eliminar a letra </a:t>
            </a:r>
            <a:r>
              <a:rPr kumimoji="0" lang="pt-PT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</a:t>
            </a:r>
            <a:r>
              <a:rPr kumimoji="0" lang="pt-PT" sz="2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o m passa a </a:t>
            </a:r>
            <a:r>
              <a:rPr kumimoji="0" lang="pt-PT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</a:t>
            </a:r>
            <a:r>
              <a:rPr kumimoji="0" lang="pt-PT" sz="2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  <a:endParaRPr kumimoji="0" lang="pt-PT" sz="28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-2382" y="0"/>
            <a:ext cx="9146382" cy="914400"/>
          </a:xfrm>
          <a:prstGeom prst="rect">
            <a:avLst/>
          </a:prstGeom>
          <a:solidFill>
            <a:schemeClr val="accent4"/>
          </a:solidFill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accent4">
                    <a:lumMod val="20000"/>
                    <a:lumOff val="8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dirty="0" smtClean="0"/>
              <a:t>Consoantes não pronunciadas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2824169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F2DAD-2D85-408D-B513-C813FB3FDB86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dirty="0" smtClean="0"/>
              <a:t>"Aprender para ensinar"_ Ana Paula Coutinho e Julieta Januário</a:t>
            </a: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6</a:t>
            </a:fld>
            <a:endParaRPr lang="pt-PT"/>
          </a:p>
        </p:txBody>
      </p:sp>
      <p:sp>
        <p:nvSpPr>
          <p:cNvPr id="8" name="Marcador de Posição de Conteúdo 2"/>
          <p:cNvSpPr txBox="1">
            <a:spLocks/>
          </p:cNvSpPr>
          <p:nvPr/>
        </p:nvSpPr>
        <p:spPr>
          <a:xfrm>
            <a:off x="611560" y="914400"/>
            <a:ext cx="8075240" cy="489086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37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309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595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97280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533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819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92224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PT" sz="2000" dirty="0" smtClean="0"/>
          </a:p>
          <a:p>
            <a:r>
              <a:rPr lang="pt-PT" sz="2400" dirty="0"/>
              <a:t>P</a:t>
            </a:r>
            <a:r>
              <a:rPr lang="pt-PT" sz="2400" dirty="0" smtClean="0"/>
              <a:t>assam a escrever – se com letra minúscula:</a:t>
            </a:r>
          </a:p>
          <a:p>
            <a:pPr marL="0" indent="0"/>
            <a:r>
              <a:rPr lang="pt-PT" sz="2400" dirty="0" smtClean="0"/>
              <a:t>    </a:t>
            </a:r>
          </a:p>
          <a:p>
            <a:pPr marL="0" indent="0"/>
            <a:r>
              <a:rPr lang="pt-PT" sz="2400" dirty="0" smtClean="0"/>
              <a:t> - Os nomes dos meses do ano</a:t>
            </a:r>
          </a:p>
          <a:p>
            <a:pPr marL="0" indent="0"/>
            <a:r>
              <a:rPr lang="pt-PT" sz="2400" dirty="0" smtClean="0"/>
              <a:t> - Os nomes das estações do</a:t>
            </a:r>
            <a:r>
              <a:rPr lang="pt-PT" sz="2800" dirty="0" smtClean="0"/>
              <a:t> ano </a:t>
            </a:r>
          </a:p>
          <a:p>
            <a:pPr marL="0" indent="0"/>
            <a:endParaRPr lang="pt-PT" dirty="0"/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07504" y="188640"/>
            <a:ext cx="9036496" cy="72576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accent4">
                    <a:lumMod val="20000"/>
                    <a:lumOff val="8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dirty="0" smtClean="0"/>
              <a:t> O Alfabeto</a:t>
            </a:r>
            <a:endParaRPr lang="pt-PT" dirty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259904" y="341040"/>
            <a:ext cx="9036496" cy="72576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accent4">
                    <a:lumMod val="20000"/>
                    <a:lumOff val="8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dirty="0" smtClean="0"/>
              <a:t> O Alfabeto</a:t>
            </a:r>
            <a:endParaRPr lang="pt-PT" dirty="0"/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52561" y="0"/>
            <a:ext cx="9146382" cy="914400"/>
          </a:xfrm>
          <a:prstGeom prst="rect">
            <a:avLst/>
          </a:prstGeom>
          <a:solidFill>
            <a:schemeClr val="accent4"/>
          </a:solidFill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accent4">
                    <a:lumMod val="20000"/>
                    <a:lumOff val="8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dirty="0" smtClean="0"/>
              <a:t>LETRAS MAIÚSCULAS E LETRAS MINÚSCULAS</a:t>
            </a:r>
            <a:endParaRPr lang="pt-PT" dirty="0"/>
          </a:p>
        </p:txBody>
      </p:sp>
      <p:pic>
        <p:nvPicPr>
          <p:cNvPr id="1026" name="Picture 2" descr="http://1.bp.blogspot.com/_lGtXZuUAQJE/ScP_cOBH2VI/AAAAAAAAAhE/nE1hsIGUJ6Y/s400/esta%C3%A7%C3%B5es+do+an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2904" y="2060848"/>
            <a:ext cx="3439541" cy="26742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89214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-2382" y="-34723"/>
            <a:ext cx="9146382" cy="914400"/>
          </a:xfrm>
          <a:solidFill>
            <a:schemeClr val="accent4"/>
          </a:solidFill>
        </p:spPr>
        <p:txBody>
          <a:bodyPr/>
          <a:lstStyle/>
          <a:p>
            <a:r>
              <a:rPr lang="pt-PT" dirty="0" smtClean="0"/>
              <a:t>   LETRAS </a:t>
            </a:r>
            <a:r>
              <a:rPr lang="pt-PT" dirty="0"/>
              <a:t>MAIÚSCULAS E LETRAS </a:t>
            </a:r>
            <a:r>
              <a:rPr lang="pt-PT" dirty="0" smtClean="0"/>
              <a:t>MINÚSCULAS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827584" y="1268760"/>
            <a:ext cx="8085584" cy="4958011"/>
          </a:xfrm>
        </p:spPr>
        <p:txBody>
          <a:bodyPr>
            <a:normAutofit fontScale="92500" lnSpcReduction="20000"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pt-PT" dirty="0" smtClean="0"/>
              <a:t>   </a:t>
            </a:r>
            <a:r>
              <a:rPr lang="pt-PT" sz="2800" dirty="0"/>
              <a:t>Passa a empregar – se opcionalmente </a:t>
            </a:r>
            <a:r>
              <a:rPr lang="pt-PT" sz="2800" dirty="0" smtClean="0"/>
              <a:t>letra maiúscula  ou  </a:t>
            </a:r>
            <a:r>
              <a:rPr lang="pt-PT" sz="2800" dirty="0"/>
              <a:t>minúscula nos casos </a:t>
            </a:r>
            <a:r>
              <a:rPr lang="pt-PT" sz="2800" dirty="0" smtClean="0"/>
              <a:t>seguintes :</a:t>
            </a:r>
            <a:endParaRPr lang="pt-PT" sz="2800" dirty="0"/>
          </a:p>
          <a:p>
            <a:pPr>
              <a:lnSpc>
                <a:spcPct val="150000"/>
              </a:lnSpc>
              <a:buFontTx/>
              <a:buChar char="-"/>
            </a:pPr>
            <a:r>
              <a:rPr lang="pt-PT" sz="2800" dirty="0"/>
              <a:t>Títulos de livros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pt-PT" sz="2800" dirty="0"/>
              <a:t>Formas de tratamento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pt-PT" sz="2800" dirty="0"/>
              <a:t>Nomes que designam domínios do saber, disciplinas ou cursos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pt-PT" sz="2800" dirty="0"/>
              <a:t>Lugares públicos , templos, monumentos e  edifícios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pt-PT" sz="2800" dirty="0"/>
              <a:t>Referência a santos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2784-30F0-4EC8-B3DD-C49476AE5719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dirty="0" smtClean="0"/>
              <a:t>"Aprender para ensinar“</a:t>
            </a:r>
          </a:p>
          <a:p>
            <a:r>
              <a:rPr lang="pt-PT" dirty="0" smtClean="0"/>
              <a:t>Ana Paula Coutinho e Julieta Januário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7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3624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</p:spPr>
        <p:txBody>
          <a:bodyPr>
            <a:normAutofit fontScale="90000"/>
          </a:bodyPr>
          <a:lstStyle/>
          <a:p>
            <a:r>
              <a:rPr lang="pt-PT" sz="3200" dirty="0" smtClean="0"/>
              <a:t>Continuam a escrever – se com letra maiúscula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 smtClean="0"/>
              <a:t>Os nomes dos pontos cardeais e colaterais, quando empregados absolutamente.</a:t>
            </a:r>
          </a:p>
          <a:p>
            <a:r>
              <a:rPr lang="pt-PT" dirty="0" smtClean="0"/>
              <a:t>As abreviaturas dos pontos cardeais, colaterais e subcolaterais.</a:t>
            </a:r>
          </a:p>
          <a:p>
            <a:r>
              <a:rPr lang="pt-PT" dirty="0" smtClean="0"/>
              <a:t>As festividades</a:t>
            </a:r>
          </a:p>
          <a:p>
            <a:r>
              <a:rPr lang="pt-PT" dirty="0" smtClean="0"/>
              <a:t>Os títulos de jornais e revistas</a:t>
            </a:r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CD723-7076-41F5-8370-8EACC2417670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"Aprender para ensinar"_ Ana Paula Coutinho e Julieta Januário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8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905421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</p:spPr>
        <p:txBody>
          <a:bodyPr>
            <a:normAutofit/>
          </a:bodyPr>
          <a:lstStyle/>
          <a:p>
            <a:r>
              <a:rPr lang="pt-PT" dirty="0" smtClean="0"/>
              <a:t>Letras maiúsculas e Letras minúsculas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t-PT" sz="2000" dirty="0" smtClean="0"/>
              <a:t>Passam a escrever – se com letra minúscula:</a:t>
            </a:r>
          </a:p>
          <a:p>
            <a:pPr marL="0" indent="0">
              <a:buNone/>
            </a:pPr>
            <a:r>
              <a:rPr lang="pt-PT" sz="2000" dirty="0" smtClean="0"/>
              <a:t>      - Os nomes dos meses do ano</a:t>
            </a:r>
          </a:p>
          <a:p>
            <a:pPr marL="0" indent="0">
              <a:buNone/>
            </a:pPr>
            <a:r>
              <a:rPr lang="pt-PT" sz="2000" dirty="0" smtClean="0"/>
              <a:t>      - Os nomes das estações do ano </a:t>
            </a:r>
          </a:p>
          <a:p>
            <a:pPr marL="0" indent="0">
              <a:buNone/>
            </a:pPr>
            <a:r>
              <a:rPr lang="pt-PT" sz="2000" dirty="0"/>
              <a:t>.</a:t>
            </a:r>
            <a:r>
              <a:rPr lang="pt-PT" sz="2000" smtClean="0"/>
              <a:t>     </a:t>
            </a:r>
            <a:r>
              <a:rPr lang="pt-PT" sz="2000" dirty="0" smtClean="0"/>
              <a:t>Passa a empregar – se opcionalmente letra maiúscula ou a letra minúscula nos casos seguintes:</a:t>
            </a:r>
          </a:p>
          <a:p>
            <a:pPr>
              <a:buFontTx/>
              <a:buChar char="-"/>
            </a:pPr>
            <a:r>
              <a:rPr lang="pt-PT" sz="2000" dirty="0" smtClean="0"/>
              <a:t>Títulos de livros</a:t>
            </a:r>
          </a:p>
          <a:p>
            <a:pPr>
              <a:buFontTx/>
              <a:buChar char="-"/>
            </a:pPr>
            <a:r>
              <a:rPr lang="pt-PT" sz="2000" dirty="0" smtClean="0"/>
              <a:t>Formas de tratamento</a:t>
            </a:r>
          </a:p>
          <a:p>
            <a:pPr>
              <a:buFontTx/>
              <a:buChar char="-"/>
            </a:pPr>
            <a:r>
              <a:rPr lang="pt-PT" sz="2000" dirty="0" smtClean="0"/>
              <a:t>Nomes que designam domínios do saber, disciplinas ou cursos</a:t>
            </a:r>
          </a:p>
          <a:p>
            <a:pPr>
              <a:buFontTx/>
              <a:buChar char="-"/>
            </a:pPr>
            <a:r>
              <a:rPr lang="pt-PT" sz="2000" dirty="0" smtClean="0"/>
              <a:t>Lugares públicos , templos, monumentos e  edifícios</a:t>
            </a:r>
          </a:p>
          <a:p>
            <a:pPr>
              <a:buFontTx/>
              <a:buChar char="-"/>
            </a:pPr>
            <a:r>
              <a:rPr lang="pt-PT" sz="2000" dirty="0" smtClean="0"/>
              <a:t>Referência a santos</a:t>
            </a:r>
          </a:p>
          <a:p>
            <a:pPr marL="0" indent="0">
              <a:buNone/>
            </a:pPr>
            <a:r>
              <a:rPr lang="pt-PT" dirty="0" smtClean="0"/>
              <a:t> </a:t>
            </a:r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CD723-7076-41F5-8370-8EACC2417670}" type="datetime1">
              <a:rPr lang="pt-PT" smtClean="0"/>
              <a:pPr/>
              <a:t>02-07-2012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dirty="0" smtClean="0"/>
              <a:t>"Aprender para ensinar“</a:t>
            </a:r>
          </a:p>
          <a:p>
            <a:r>
              <a:rPr lang="pt-PT" dirty="0" smtClean="0"/>
              <a:t>_ Ana Paula Coutinho e Julieta Januário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B7FA-8BBD-47E2-8E48-90BFBBB5BDC8}" type="slidenum">
              <a:rPr lang="pt-PT" smtClean="0"/>
              <a:pPr/>
              <a:t>9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351132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Ângulos">
  <a:themeElements>
    <a:clrScheme name="Ângulo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Ângulo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Ângulo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157</TotalTime>
  <Words>479</Words>
  <Application>Microsoft Office PowerPoint</Application>
  <PresentationFormat>Apresentação no Ecrã (4:3)</PresentationFormat>
  <Paragraphs>89</Paragraphs>
  <Slides>9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9</vt:i4>
      </vt:variant>
    </vt:vector>
  </HeadingPairs>
  <TitlesOfParts>
    <vt:vector size="10" baseType="lpstr">
      <vt:lpstr>Ângulos</vt:lpstr>
      <vt:lpstr>Acordo Ortográfico</vt:lpstr>
      <vt:lpstr>Índice</vt:lpstr>
      <vt:lpstr> O Alfabeto</vt:lpstr>
      <vt:lpstr> O Alfabeto</vt:lpstr>
      <vt:lpstr>Apresentação do PowerPoint</vt:lpstr>
      <vt:lpstr>Apresentação do PowerPoint</vt:lpstr>
      <vt:lpstr>   LETRAS MAIÚSCULAS E LETRAS MINÚSCULAS</vt:lpstr>
      <vt:lpstr>Continuam a escrever – se com letra maiúscula</vt:lpstr>
      <vt:lpstr>Letras maiúsculas e Letras minúsculas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Acordo Ortográfico</dc:title>
  <dc:creator>paula</dc:creator>
  <cp:lastModifiedBy>julietajanuario</cp:lastModifiedBy>
  <cp:revision>36</cp:revision>
  <dcterms:created xsi:type="dcterms:W3CDTF">2012-06-29T10:52:15Z</dcterms:created>
  <dcterms:modified xsi:type="dcterms:W3CDTF">2012-07-02T15:50:57Z</dcterms:modified>
</cp:coreProperties>
</file>